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0" r:id="rId3"/>
    <p:sldId id="257" r:id="rId4"/>
    <p:sldId id="264" r:id="rId5"/>
    <p:sldId id="261" r:id="rId6"/>
    <p:sldId id="274" r:id="rId7"/>
    <p:sldId id="275" r:id="rId8"/>
    <p:sldId id="276" r:id="rId9"/>
    <p:sldId id="277" r:id="rId10"/>
    <p:sldId id="280" r:id="rId11"/>
    <p:sldId id="272" r:id="rId12"/>
    <p:sldId id="283" r:id="rId13"/>
    <p:sldId id="278" r:id="rId14"/>
    <p:sldId id="279" r:id="rId15"/>
    <p:sldId id="262" r:id="rId16"/>
    <p:sldId id="273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79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ECD0-B14E-4001-9EE6-26D4E9C346FB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91F7-784E-4F16-92E5-C16BBEF6A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ECD0-B14E-4001-9EE6-26D4E9C346FB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91F7-784E-4F16-92E5-C16BBEF6A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ECD0-B14E-4001-9EE6-26D4E9C346FB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91F7-784E-4F16-92E5-C16BBEF6A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ECD0-B14E-4001-9EE6-26D4E9C346FB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91F7-784E-4F16-92E5-C16BBEF6A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ECD0-B14E-4001-9EE6-26D4E9C346FB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91F7-784E-4F16-92E5-C16BBEF6A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ECD0-B14E-4001-9EE6-26D4E9C346FB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91F7-784E-4F16-92E5-C16BBEF6A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ECD0-B14E-4001-9EE6-26D4E9C346FB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91F7-784E-4F16-92E5-C16BBEF6A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ECD0-B14E-4001-9EE6-26D4E9C346FB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91F7-784E-4F16-92E5-C16BBEF6A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ECD0-B14E-4001-9EE6-26D4E9C346FB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91F7-784E-4F16-92E5-C16BBEF6A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ECD0-B14E-4001-9EE6-26D4E9C346FB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91F7-784E-4F16-92E5-C16BBEF6A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ECD0-B14E-4001-9EE6-26D4E9C346FB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14891F7-784E-4F16-92E5-C16BBEF6AC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34ECD0-B14E-4001-9EE6-26D4E9C346FB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4891F7-784E-4F16-92E5-C16BBEF6AC9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851648" cy="1828800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latin typeface="BatangChe" pitchFamily="49" charset="-127"/>
                <a:ea typeface="BatangChe" pitchFamily="49" charset="-127"/>
              </a:rPr>
              <a:t>PBIS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43200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Positive Behavior Intervention and Support</a:t>
            </a:r>
            <a:endParaRPr lang="en-US" sz="2800" dirty="0"/>
          </a:p>
        </p:txBody>
      </p:sp>
      <p:pic>
        <p:nvPicPr>
          <p:cNvPr id="4" name="Picture 3" descr="pbis2 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581400"/>
            <a:ext cx="4419600" cy="2922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969264"/>
          </a:xfrm>
        </p:spPr>
        <p:txBody>
          <a:bodyPr/>
          <a:lstStyle/>
          <a:p>
            <a:pPr algn="ctr"/>
            <a:r>
              <a:rPr lang="en-US" dirty="0" smtClean="0"/>
              <a:t>Monitor Locations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43200"/>
            <a:ext cx="7772400" cy="16764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Monitors will be given stations once we have consistent volunteers and staff who are willing to help 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Locations are indicated by the purple stars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Students </a:t>
            </a:r>
            <a:r>
              <a:rPr lang="en-US" i="1" dirty="0" smtClean="0">
                <a:solidFill>
                  <a:srgbClr val="FFC000"/>
                </a:solidFill>
              </a:rPr>
              <a:t>must</a:t>
            </a:r>
            <a:r>
              <a:rPr lang="en-US" dirty="0" smtClean="0"/>
              <a:t> see consistency </a:t>
            </a:r>
          </a:p>
        </p:txBody>
      </p:sp>
    </p:spTree>
    <p:extLst>
      <p:ext uri="{BB962C8B-B14F-4D97-AF65-F5344CB8AC3E}">
        <p14:creationId xmlns="" xmlns:p14="http://schemas.microsoft.com/office/powerpoint/2010/main" val="106721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olunte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3" name="Rectangle 2"/>
          <p:cNvSpPr/>
          <p:nvPr/>
        </p:nvSpPr>
        <p:spPr>
          <a:xfrm>
            <a:off x="1046089" y="0"/>
            <a:ext cx="678583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Monitor Locations</a:t>
            </a:r>
            <a:endParaRPr lang="en-US" sz="6000" b="1" cap="none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596" y="0"/>
            <a:ext cx="875080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1008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969264"/>
          </a:xfrm>
        </p:spPr>
        <p:txBody>
          <a:bodyPr/>
          <a:lstStyle/>
          <a:p>
            <a:pPr algn="ctr"/>
            <a:r>
              <a:rPr lang="en-US" dirty="0" smtClean="0"/>
              <a:t>Discarding Trash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286000"/>
            <a:ext cx="7772400" cy="41148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Two monitors one at one end of the table one at the other</a:t>
            </a:r>
          </a:p>
          <a:p>
            <a:pPr marL="98298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Ask calmly if students are ready to throw trash </a:t>
            </a:r>
          </a:p>
          <a:p>
            <a:pPr marL="98298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Remind students to pick up all trash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Have students on both sides of table stand with tray/trash in hand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Students on right side of table will:</a:t>
            </a:r>
          </a:p>
          <a:p>
            <a:pPr marL="98298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dump trash </a:t>
            </a:r>
          </a:p>
          <a:p>
            <a:pPr marL="98298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stack tray </a:t>
            </a:r>
          </a:p>
          <a:p>
            <a:pPr marL="98298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return back to their seat</a:t>
            </a:r>
          </a:p>
          <a:p>
            <a:pPr marL="982980" lvl="1" indent="-342900">
              <a:buFont typeface="Arial" panose="020B0604020202020204" pitchFamily="34" charset="0"/>
              <a:buChar char="•"/>
            </a:pPr>
            <a:r>
              <a:rPr lang="en-US" dirty="0"/>
              <a:t>l</a:t>
            </a:r>
            <a:r>
              <a:rPr lang="en-US" dirty="0" smtClean="0"/>
              <a:t>eft side will follow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13212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969264"/>
          </a:xfrm>
        </p:spPr>
        <p:txBody>
          <a:bodyPr/>
          <a:lstStyle/>
          <a:p>
            <a:pPr algn="ctr"/>
            <a:r>
              <a:rPr lang="en-US" dirty="0" smtClean="0"/>
              <a:t>Exit Procedure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286000"/>
            <a:ext cx="7772400" cy="18288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Students will exit out of </a:t>
            </a:r>
            <a:r>
              <a:rPr lang="en-US" b="1" i="1" u="sng" dirty="0" smtClean="0">
                <a:solidFill>
                  <a:srgbClr val="FFC000"/>
                </a:solidFill>
              </a:rPr>
              <a:t>right </a:t>
            </a:r>
            <a:r>
              <a:rPr lang="en-US" dirty="0" smtClean="0"/>
              <a:t>doorway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Straight line (no pairs)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Walk quietly down the breezeway (paw prints) to monitor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40605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POSITIVES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81000" y="2590800"/>
            <a:ext cx="7162800" cy="30480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Custodians are happy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Individuals have reported this is the cleanest they have seen the  cafeteria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Less congestion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Noise level is down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Less accidents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971800"/>
            <a:ext cx="7162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Administration present during lunch hours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Volunteer guidance from an Admin or P.B.I.S. staff  during lunch sessions to ensure expectations</a:t>
            </a:r>
            <a:r>
              <a:rPr lang="en-US" sz="2000" dirty="0"/>
              <a:t> </a:t>
            </a:r>
            <a:r>
              <a:rPr lang="en-US" sz="2000" dirty="0" smtClean="0"/>
              <a:t>are being implemented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Establish </a:t>
            </a:r>
            <a:r>
              <a:rPr lang="en-US" sz="2000" dirty="0"/>
              <a:t>p</a:t>
            </a:r>
            <a:r>
              <a:rPr lang="en-US" sz="2000" dirty="0" smtClean="0"/>
              <a:t>lace for Feedback Suggestion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Additional time between lower level classes to relieve congestion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Additional monitor to help P.E. coaches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57600"/>
            <a:ext cx="7772400" cy="1362456"/>
          </a:xfrm>
        </p:spPr>
        <p:txBody>
          <a:bodyPr/>
          <a:lstStyle/>
          <a:p>
            <a:pPr algn="ctr"/>
            <a:r>
              <a:rPr lang="en-US" dirty="0" smtClean="0">
                <a:latin typeface="Bernard MT Condensed" panose="02050806060905020404" pitchFamily="18" charset="0"/>
              </a:rPr>
              <a:t>Many thanks</a:t>
            </a:r>
            <a:br>
              <a:rPr lang="en-US" dirty="0" smtClean="0">
                <a:latin typeface="Bernard MT Condensed" panose="02050806060905020404" pitchFamily="18" charset="0"/>
              </a:rPr>
            </a:br>
            <a:r>
              <a:rPr lang="en-US" dirty="0" smtClean="0">
                <a:latin typeface="Bernard MT Condensed" panose="02050806060905020404" pitchFamily="18" charset="0"/>
              </a:rPr>
              <a:t>to all who have helped in the cafeteria. </a:t>
            </a:r>
            <a:br>
              <a:rPr lang="en-US" dirty="0" smtClean="0">
                <a:latin typeface="Bernard MT Condensed" panose="02050806060905020404" pitchFamily="18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Language is a key factor in the power of intention. Words create experiences. Words are power. When you say “I </a:t>
            </a:r>
            <a:r>
              <a:rPr lang="en-US" sz="2800" dirty="0" err="1" smtClean="0">
                <a:solidFill>
                  <a:srgbClr val="FFC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can’t,”you</a:t>
            </a:r>
            <a:r>
              <a:rPr lang="en-US" sz="2800" dirty="0" smtClean="0">
                <a:solidFill>
                  <a:srgbClr val="FFC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 won’t. When you say “I won’t,” you don’t… So be POSITIVE!!</a:t>
            </a:r>
            <a:endParaRPr lang="en-US" sz="2800" dirty="0">
              <a:solidFill>
                <a:srgbClr val="FFC000"/>
              </a:solidFill>
              <a:effectLst/>
              <a:latin typeface="Impact" panose="020B080603090205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5" y="5105400"/>
            <a:ext cx="2286000" cy="1343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223886">
            <a:off x="6933752" y="5612558"/>
            <a:ext cx="1570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Created by your</a:t>
            </a:r>
          </a:p>
          <a:p>
            <a:pPr algn="ctr"/>
            <a:r>
              <a:rPr lang="en-US" dirty="0" smtClean="0">
                <a:solidFill>
                  <a:srgbClr val="FFC000"/>
                </a:solidFill>
              </a:rPr>
              <a:t>P.B.I.S.</a:t>
            </a:r>
            <a:r>
              <a:rPr lang="en-US" dirty="0" smtClean="0"/>
              <a:t> Team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7408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7772400" cy="1362456"/>
          </a:xfrm>
        </p:spPr>
        <p:txBody>
          <a:bodyPr/>
          <a:lstStyle/>
          <a:p>
            <a:r>
              <a:rPr lang="en-US" dirty="0" smtClean="0"/>
              <a:t>What is PBIS?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Prevention not punishment</a:t>
            </a:r>
          </a:p>
          <a:p>
            <a:r>
              <a:rPr lang="en-US" sz="2800" b="1" dirty="0" smtClean="0"/>
              <a:t>Management program not a discipline plan</a:t>
            </a:r>
          </a:p>
          <a:p>
            <a:r>
              <a:rPr lang="en-US" sz="2800" b="1" dirty="0" smtClean="0"/>
              <a:t>School-Wide common expectations</a:t>
            </a:r>
          </a:p>
          <a:p>
            <a:r>
              <a:rPr lang="en-US" sz="2800" b="1" dirty="0" smtClean="0"/>
              <a:t>Correct behavior calmly, consistently, and immediately</a:t>
            </a:r>
          </a:p>
          <a:p>
            <a:endParaRPr lang="en-US" sz="2800" b="1" dirty="0"/>
          </a:p>
          <a:p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772400" cy="13624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Let’s all read off the SAME menu...</a:t>
            </a:r>
            <a:endParaRPr lang="en-US" dirty="0"/>
          </a:p>
        </p:txBody>
      </p:sp>
      <p:pic>
        <p:nvPicPr>
          <p:cNvPr id="4" name="Picture 3" descr="menu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3810000"/>
            <a:ext cx="3238500" cy="259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2438400"/>
            <a:ext cx="38100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2514600"/>
            <a:ext cx="33528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b="1" dirty="0" smtClean="0">
                <a:latin typeface="Batang" pitchFamily="18" charset="-127"/>
                <a:ea typeface="Batang" pitchFamily="18" charset="-127"/>
              </a:rPr>
              <a:t>MENU</a:t>
            </a:r>
          </a:p>
          <a:p>
            <a:pPr algn="ctr"/>
            <a:endParaRPr lang="en-US" dirty="0"/>
          </a:p>
          <a:p>
            <a:pPr algn="ctr"/>
            <a:r>
              <a:rPr lang="en-US" sz="2400" dirty="0" smtClean="0"/>
              <a:t>PBIS</a:t>
            </a:r>
          </a:p>
          <a:p>
            <a:pPr algn="ctr"/>
            <a:endParaRPr lang="en-US" sz="2400" dirty="0"/>
          </a:p>
          <a:p>
            <a:r>
              <a:rPr lang="en-US" sz="2400" dirty="0" smtClean="0"/>
              <a:t>Be Respectful</a:t>
            </a:r>
          </a:p>
          <a:p>
            <a:r>
              <a:rPr lang="en-US" sz="2400" dirty="0" smtClean="0"/>
              <a:t>Be Responsible</a:t>
            </a:r>
          </a:p>
          <a:p>
            <a:r>
              <a:rPr lang="en-US" sz="2400" dirty="0" smtClean="0"/>
              <a:t>Be Safe</a:t>
            </a:r>
          </a:p>
          <a:p>
            <a:r>
              <a:rPr lang="en-US" sz="2400" dirty="0" smtClean="0"/>
              <a:t>Be Ready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bis l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04800"/>
            <a:ext cx="586740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772400" cy="1362456"/>
          </a:xfrm>
        </p:spPr>
        <p:txBody>
          <a:bodyPr/>
          <a:lstStyle/>
          <a:p>
            <a:pPr algn="ctr"/>
            <a:r>
              <a:rPr lang="en-US" dirty="0" smtClean="0"/>
              <a:t>We Need EVERYONE!</a:t>
            </a:r>
            <a:br>
              <a:rPr lang="en-US" dirty="0" smtClean="0"/>
            </a:br>
            <a:r>
              <a:rPr lang="en-US" sz="2200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Administration, Teachers, Students, Parents, and  Volunteers</a:t>
            </a:r>
            <a:endParaRPr lang="en-US" sz="2200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33400" y="2667000"/>
            <a:ext cx="7772400" cy="32766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Rehearse expectations </a:t>
            </a:r>
          </a:p>
          <a:p>
            <a:pPr marL="98298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 few minutes prior to lunch (Teacher)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Role play elements of expectations with your class</a:t>
            </a:r>
          </a:p>
          <a:p>
            <a:pPr lvl="4" indent="0"/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 smtClean="0">
                <a:solidFill>
                  <a:srgbClr val="FFC000"/>
                </a:solidFill>
                <a:sym typeface="Wingdings" panose="05000000000000000000" pitchFamily="2" charset="2"/>
              </a:rPr>
              <a:t>What does “Be Ready” look like in the cafeteria? Can someone  show me?</a:t>
            </a:r>
          </a:p>
          <a:p>
            <a:pPr marL="1805940" lvl="4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Hands to your side</a:t>
            </a:r>
          </a:p>
          <a:p>
            <a:pPr marL="1805940" lvl="4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Walk on the right</a:t>
            </a:r>
          </a:p>
          <a:p>
            <a:pPr lvl="4" indent="0"/>
            <a:r>
              <a:rPr lang="en-US" sz="1800" dirty="0" smtClean="0">
                <a:solidFill>
                  <a:srgbClr val="FFC000"/>
                </a:solidFill>
              </a:rPr>
              <a:t> What should “Be Respectful” sound like in the cafeteria?</a:t>
            </a:r>
          </a:p>
          <a:p>
            <a:pPr marL="1748790" lvl="4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Voices should be at a low level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772400" cy="1362456"/>
          </a:xfrm>
        </p:spPr>
        <p:txBody>
          <a:bodyPr/>
          <a:lstStyle/>
          <a:p>
            <a:pPr algn="ctr"/>
            <a:r>
              <a:rPr lang="en-US" dirty="0" smtClean="0"/>
              <a:t>We Need EVERYONE!</a:t>
            </a:r>
            <a:br>
              <a:rPr lang="en-US" dirty="0" smtClean="0"/>
            </a:br>
            <a:r>
              <a:rPr lang="en-US" sz="2200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Administration, Teachers, Students, Parents, and Volunteers</a:t>
            </a:r>
            <a:endParaRPr lang="en-US" sz="2200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33400" y="2209800"/>
            <a:ext cx="77724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All </a:t>
            </a:r>
            <a:r>
              <a:rPr lang="en-US" u="sng" dirty="0" smtClean="0">
                <a:solidFill>
                  <a:srgbClr val="FFC000"/>
                </a:solidFill>
              </a:rPr>
              <a:t>staff </a:t>
            </a:r>
            <a:r>
              <a:rPr lang="en-US" dirty="0" smtClean="0"/>
              <a:t>outside of the classroom must have the same language</a:t>
            </a:r>
          </a:p>
          <a:p>
            <a:pPr marL="92583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It takes every adult in the school to model expectations  </a:t>
            </a:r>
          </a:p>
          <a:p>
            <a:pPr marL="92583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Modeling must be seen </a:t>
            </a:r>
            <a:r>
              <a:rPr lang="en-US" sz="2000" dirty="0" smtClean="0">
                <a:solidFill>
                  <a:srgbClr val="FFC000"/>
                </a:solidFill>
              </a:rPr>
              <a:t>100% </a:t>
            </a:r>
            <a:r>
              <a:rPr lang="en-US" dirty="0" smtClean="0"/>
              <a:t>of the time</a:t>
            </a:r>
          </a:p>
          <a:p>
            <a:pPr marL="92583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If we give 50% we can only expect the students to do the same</a:t>
            </a:r>
          </a:p>
          <a:p>
            <a:pPr marL="92583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Climate is controlled by the behavior of </a:t>
            </a:r>
            <a:r>
              <a:rPr lang="en-US" u="sng" dirty="0" smtClean="0"/>
              <a:t>all </a:t>
            </a:r>
            <a:r>
              <a:rPr lang="en-US" dirty="0" smtClean="0"/>
              <a:t>staff</a:t>
            </a:r>
          </a:p>
          <a:p>
            <a:pPr marL="98298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Be </a:t>
            </a:r>
            <a:r>
              <a:rPr lang="en-US" i="1" dirty="0" smtClean="0">
                <a:solidFill>
                  <a:srgbClr val="FFC000"/>
                </a:solidFill>
              </a:rPr>
              <a:t>Firm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FFC000"/>
                </a:solidFill>
              </a:rPr>
              <a:t>Fair</a:t>
            </a:r>
            <a:r>
              <a:rPr lang="en-US" dirty="0" smtClean="0"/>
              <a:t>, and </a:t>
            </a:r>
            <a:r>
              <a:rPr lang="en-US" i="1" dirty="0" smtClean="0">
                <a:solidFill>
                  <a:srgbClr val="FFC000"/>
                </a:solidFill>
              </a:rPr>
              <a:t>Consistent</a:t>
            </a:r>
            <a:r>
              <a:rPr lang="en-US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Monitoring in the cafeteria means you are </a:t>
            </a:r>
            <a:r>
              <a:rPr lang="en-US" dirty="0" smtClean="0">
                <a:solidFill>
                  <a:srgbClr val="FFC000"/>
                </a:solidFill>
              </a:rPr>
              <a:t>vigilant</a:t>
            </a:r>
          </a:p>
          <a:p>
            <a:pPr marL="98298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Walking up and down the aisle </a:t>
            </a:r>
          </a:p>
          <a:p>
            <a:pPr marL="98298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Being positive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 “ I love how you all are being respectful of others by keeping your voice level low thank you.”</a:t>
            </a:r>
          </a:p>
          <a:p>
            <a:pPr marL="98298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Redirect behavior calmly, consistently, and immediately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9080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5600" y="409194"/>
            <a:ext cx="2971800" cy="1057656"/>
          </a:xfrm>
        </p:spPr>
        <p:txBody>
          <a:bodyPr/>
          <a:lstStyle/>
          <a:p>
            <a:pPr algn="ctr"/>
            <a:r>
              <a:rPr lang="en-US" dirty="0" smtClean="0"/>
              <a:t>Matrix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133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676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7625" y="1524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udy Stout" pitchFamily="18" charset="0"/>
                <a:ea typeface="Times New Roman" pitchFamily="18" charset="0"/>
                <a:cs typeface="Arial" pitchFamily="34" charset="0"/>
              </a:rPr>
              <a:t>EDGAR PARK ELEMENTARY –CODE OF CONDUCT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57200" y="2101583"/>
          <a:ext cx="8229600" cy="405659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743200"/>
                <a:gridCol w="2743200"/>
                <a:gridCol w="2743200"/>
              </a:tblGrid>
              <a:tr h="5777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6170" marR="66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  <a:latin typeface="Elephant"/>
                          <a:ea typeface="Times New Roman"/>
                        </a:rPr>
                        <a:t>CAFETERIA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70" marR="66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effectLst/>
                          <a:latin typeface="Elephant"/>
                          <a:ea typeface="Times New Roman"/>
                        </a:rPr>
                        <a:t>BREEZEWAY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70" marR="66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3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oudy Stout"/>
                          <a:ea typeface="Times New Roman"/>
                        </a:rPr>
                        <a:t>BE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oudy Stout"/>
                          <a:ea typeface="Times New Roman"/>
                        </a:rPr>
                        <a:t>READY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70" marR="66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Have lunch card and money ready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Pick up utensils for all your food </a:t>
                      </a:r>
                      <a:r>
                        <a:rPr lang="en-US" sz="1200" b="1" u="sng">
                          <a:effectLst/>
                          <a:latin typeface="Times New Roman"/>
                          <a:ea typeface="Times New Roman"/>
                        </a:rPr>
                        <a:t>before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 sitting at the table.</a:t>
                      </a:r>
                    </a:p>
                  </a:txBody>
                  <a:tcPr marL="66170" marR="66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Face forward</a:t>
                      </a:r>
                    </a:p>
                  </a:txBody>
                  <a:tcPr marL="66170" marR="66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3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oudy Stout"/>
                          <a:ea typeface="Times New Roman"/>
                        </a:rPr>
                        <a:t>BE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oudy Stout"/>
                          <a:ea typeface="Times New Roman"/>
                        </a:rPr>
                        <a:t>RESPECTFUL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70" marR="66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Use inside voice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Use kind words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Use table manners</a:t>
                      </a:r>
                    </a:p>
                  </a:txBody>
                  <a:tcPr marL="66170" marR="66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Keep hands and feet to self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Use quiet voices </a:t>
                      </a:r>
                    </a:p>
                  </a:txBody>
                  <a:tcPr marL="66170" marR="66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3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oudy Stout"/>
                          <a:ea typeface="Times New Roman"/>
                        </a:rPr>
                        <a:t>BE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oudy Stout"/>
                          <a:ea typeface="Times New Roman"/>
                        </a:rPr>
                        <a:t>Responsible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70" marR="66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Listen and follow directions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Wait your turn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Follow directions</a:t>
                      </a:r>
                    </a:p>
                  </a:txBody>
                  <a:tcPr marL="66170" marR="66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Follow directions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Walk in a straight line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Be quiet</a:t>
                      </a:r>
                    </a:p>
                  </a:txBody>
                  <a:tcPr marL="66170" marR="66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37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oudy Stout"/>
                          <a:ea typeface="Times New Roman"/>
                        </a:rPr>
                        <a:t>BE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oudy Stout"/>
                          <a:ea typeface="Times New Roman"/>
                        </a:rPr>
                        <a:t>SAFE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70" marR="66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Walk slowly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Face forward stay together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Keep hands and feet to your self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Eat your own food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6170" marR="66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Always walk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Hold rail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Stay on the </a:t>
                      </a:r>
                      <a:r>
                        <a:rPr lang="en-US" sz="1200" b="1" u="sng" dirty="0">
                          <a:effectLst/>
                          <a:latin typeface="Times New Roman"/>
                          <a:ea typeface="Times New Roman"/>
                        </a:rPr>
                        <a:t>right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hand side</a:t>
                      </a:r>
                    </a:p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6170" marR="66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0389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0800"/>
            <a:ext cx="7772400" cy="1362456"/>
          </a:xfrm>
        </p:spPr>
        <p:txBody>
          <a:bodyPr/>
          <a:lstStyle/>
          <a:p>
            <a:pPr algn="ct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Procedure Pictorials 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063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Entrance Procedures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3048000"/>
            <a:ext cx="7772400" cy="1905000"/>
          </a:xfrm>
        </p:spPr>
        <p:txBody>
          <a:bodyPr/>
          <a:lstStyle/>
          <a:p>
            <a:pPr marL="98298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Enter through </a:t>
            </a:r>
            <a:r>
              <a:rPr lang="en-US" sz="2400" b="1" i="1" u="sng" dirty="0" smtClean="0">
                <a:solidFill>
                  <a:srgbClr val="FFC000"/>
                </a:solidFill>
              </a:rPr>
              <a:t>right</a:t>
            </a:r>
            <a:r>
              <a:rPr lang="en-US" sz="2400" dirty="0" smtClean="0"/>
              <a:t> door</a:t>
            </a:r>
          </a:p>
          <a:p>
            <a:pPr marL="98298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Last person closes door </a:t>
            </a:r>
          </a:p>
          <a:p>
            <a:pPr marL="98298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Teachers walk students into cafeteria </a:t>
            </a:r>
            <a:endParaRPr lang="en-US" dirty="0"/>
          </a:p>
          <a:p>
            <a:pPr marL="98298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Students should be on blue line</a:t>
            </a:r>
          </a:p>
        </p:txBody>
      </p:sp>
    </p:spTree>
    <p:extLst>
      <p:ext uri="{BB962C8B-B14F-4D97-AF65-F5344CB8AC3E}">
        <p14:creationId xmlns="" xmlns:p14="http://schemas.microsoft.com/office/powerpoint/2010/main" val="364465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D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1680</TotalTime>
  <Words>546</Words>
  <Application>Microsoft Office PowerPoint</Application>
  <PresentationFormat>On-screen Show (4:3)</PresentationFormat>
  <Paragraphs>120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PBIS </vt:lpstr>
      <vt:lpstr>What is PBIS?</vt:lpstr>
      <vt:lpstr>Let’s all read off the SAME menu...</vt:lpstr>
      <vt:lpstr>Slide 4</vt:lpstr>
      <vt:lpstr>We Need EVERYONE! Administration, Teachers, Students, Parents, and  Volunteers</vt:lpstr>
      <vt:lpstr>We Need EVERYONE! Administration, Teachers, Students, Parents, and Volunteers</vt:lpstr>
      <vt:lpstr>Matrix </vt:lpstr>
      <vt:lpstr>Procedure Pictorials </vt:lpstr>
      <vt:lpstr>Entrance Procedures</vt:lpstr>
      <vt:lpstr>Monitor Locations</vt:lpstr>
      <vt:lpstr>Slide 11</vt:lpstr>
      <vt:lpstr>Slide 12</vt:lpstr>
      <vt:lpstr>Discarding Trash </vt:lpstr>
      <vt:lpstr>Exit Procedure</vt:lpstr>
      <vt:lpstr>POSITIVES</vt:lpstr>
      <vt:lpstr>Suggestions…</vt:lpstr>
      <vt:lpstr>Many thanks to all who have helped in the cafeteria.  Language is a key factor in the power of intention. Words create experiences. Words are power. When you say “I can’t,”you won’t. When you say “I won’t,” you don’t… So be POSITIVE!!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EPISD</dc:creator>
  <cp:lastModifiedBy>EPISD</cp:lastModifiedBy>
  <cp:revision>42</cp:revision>
  <dcterms:created xsi:type="dcterms:W3CDTF">2013-09-25T21:46:28Z</dcterms:created>
  <dcterms:modified xsi:type="dcterms:W3CDTF">2016-05-15T09:01:44Z</dcterms:modified>
</cp:coreProperties>
</file>